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09" autoAdjust="0"/>
    <p:restoredTop sz="94660"/>
  </p:normalViewPr>
  <p:slideViewPr>
    <p:cSldViewPr snapToGrid="0">
      <p:cViewPr varScale="1">
        <p:scale>
          <a:sx n="75" d="100"/>
          <a:sy n="75" d="100"/>
        </p:scale>
        <p:origin x="-81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fk362\Documents\2020\Skype\Oct\21%20Oct\Cost%20Spread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GB"/>
              <a:t>Cost Chart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Computer sysytem (hardware, input/output devices, storage)</c:v>
                </c:pt>
                <c:pt idx="1">
                  <c:v>Operating system, utility, and applciation software</c:v>
                </c:pt>
                <c:pt idx="2">
                  <c:v>Communication and Network </c:v>
                </c:pt>
                <c:pt idx="3">
                  <c:v>Database Management System </c:v>
                </c:pt>
                <c:pt idx="4">
                  <c:v>Development of infroamtion system</c:v>
                </c:pt>
                <c:pt idx="5">
                  <c:v>Integration of the New Infroamtion System</c:v>
                </c:pt>
                <c:pt idx="6">
                  <c:v>Cloud Storage</c:v>
                </c:pt>
                <c:pt idx="7">
                  <c:v>Internet </c:v>
                </c:pt>
                <c:pt idx="8">
                  <c:v>Total Cost </c:v>
                </c:pt>
              </c:strCache>
            </c:strRef>
          </c:cat>
          <c:val>
            <c:numRef>
              <c:f>Sheet1!$B$2:$B$10</c:f>
              <c:numCache>
                <c:formatCode>"$"#,##0_);[Red]\("$"#,##0\)</c:formatCode>
                <c:ptCount val="9"/>
                <c:pt idx="0">
                  <c:v>1000</c:v>
                </c:pt>
                <c:pt idx="1">
                  <c:v>8000</c:v>
                </c:pt>
                <c:pt idx="2">
                  <c:v>15000</c:v>
                </c:pt>
                <c:pt idx="3">
                  <c:v>5000</c:v>
                </c:pt>
                <c:pt idx="4">
                  <c:v>3000</c:v>
                </c:pt>
                <c:pt idx="5">
                  <c:v>2000</c:v>
                </c:pt>
                <c:pt idx="6">
                  <c:v>100</c:v>
                </c:pt>
                <c:pt idx="7">
                  <c:v>500</c:v>
                </c:pt>
                <c:pt idx="8">
                  <c:v>34600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9F-4E9D-AF2E-B37B01F70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7"/>
        <c:overlap val="-43"/>
        <c:axId val="88171264"/>
        <c:axId val="88172800"/>
      </c:barChart>
      <c:catAx>
        <c:axId val="88171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172800"/>
        <c:crosses val="autoZero"/>
        <c:auto val="1"/>
        <c:lblAlgn val="ctr"/>
        <c:lblOffset val="100"/>
        <c:noMultiLvlLbl val="0"/>
      </c:catAx>
      <c:valAx>
        <c:axId val="8817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17126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D1CD4B-5F17-4A15-B3DB-BB5CB292B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95EE700-0FC1-4404-B229-103A96C24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C2CAEF-8433-4327-988D-8C609C373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250459-578F-41E8-AD26-E74146027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72BF710-657A-43EF-B42D-413099C7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075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28ABBD-01AA-4B87-A04F-6E8FB6AD7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459244E-90F1-41BF-9E56-FE065EFB8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F80B4F-4AC0-4820-97E5-03E48480B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49142F-F21F-45F8-9581-A9F99F092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CA2BC8-966B-43BD-8971-D959BA0D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393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B4BCE8-7B77-4459-8CE8-0DA816E06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FDE8D17-D239-4072-BCEC-D634D9DFE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8D8C38F-5BA1-422C-917E-00035AB8C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ABAA77-877C-4EAA-9664-1D7334CD2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5CD32C-E90C-4753-B7F0-402B169C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707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1CA125-18E3-4899-B25F-70A4C1A67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DC41C6C-0B12-48FE-ADC0-7F9341342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06ECFD8-CA1F-48C0-BA33-366698ED5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F8F7552-1F27-473D-AECE-7F19C7341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673F250-2186-4285-A3B0-70D48663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B0BA117-41D2-4E4C-B3B3-45FF12577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25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0A8AC4-EF1D-4D0C-B538-73D3BF59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B3DD2B4-3DC0-45BE-9B84-137E3B9F1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146191-389E-41E7-BB18-922C7BF40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CAD0FAD-A029-4DAE-A3F8-B1A587CB4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EBBC997-CDE8-43C7-9D59-24EFDA746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0C70B52-70A2-4887-B309-E3EE5DF9D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C699018-8894-4942-AF39-B611EE2E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01A42E1-7AFF-4BF4-AB85-4D72703A8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154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DDDAC9-D88B-44A5-B671-1D5D3B26B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5E563AF-88B8-4804-8E1D-A38F572E1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F276B69-8B59-471B-BA75-056A5575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C06E27A-9C49-4647-B331-C65890478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57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5C91EC3-2D13-41CB-AF22-E89740849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1A00B7A-853E-42C9-B041-38218E79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3AB7034-5509-4229-A10B-7F640793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719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974311-4030-4BDB-A22D-BFC3D0861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92B34EF-F5A0-45B0-AD56-987C1A858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4006BE6-C242-4F08-A7DD-98646903C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74749BA-E0FA-4028-B80B-2057AF2BB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9F01E52-D68E-4AB2-A3C8-2F18207A2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9E9E107-EAD7-42AD-8DA2-915370EE5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81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CCC592-CB4B-4641-8266-2CBBD5500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6120A40-74E0-44E8-85C8-3DFF58F56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6F1DEFA-C4B2-45A2-8E0E-857592DD8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7DBB83F-B50D-44B2-8432-B7D482A65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719D292-5D8A-478C-986C-A058FF056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4501F88-5F1A-412D-B49E-0FF9F5DDE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620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1A71E1-374E-4FB2-AF14-D99F7947F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2E0423E-333D-4E1E-A10E-027946A1A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BF8E9DC-B782-4D1C-9B26-AF95A219E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94DDF1-3025-457B-BC9A-44230CD9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321DAB8-6F8C-4554-A459-598E9B8F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81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4E03F3B-EF77-4395-85CC-C92616134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EE76EBF-774D-4090-ADA6-DBF35A778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FF25F2D-1510-4DAD-8095-B7458AA9B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83E8E3-3139-48C3-872C-298B8F3F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2DB7CF3-2F93-4B22-8B99-31ACC2E10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95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AE77BBE-BE42-4395-BC7B-8C59CE17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7320057-8D74-4FBB-87EB-2C5385CA4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6BEDCB-344B-46AA-BA28-FA9C6A5A8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F156E-AC81-4390-884D-85EB0DBC5720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C919CD-244C-4615-AC62-0BC891E0D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3EC838F-B63D-43CE-BB22-4819316C1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B4385-1615-4CE4-B526-6EA88F5140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1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xmlns="" id="{88294908-8B00-4F58-BBBA-20F71A40AA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xmlns="" id="{4364C879-1404-4203-8E9D-CC5DE0A621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4617302-4B0D-4351-A6BB-6F0930D943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DA2C7802-C2E0-4218-8F89-8DD7CCD2CD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6D7111A-21E5-4EE9-8A78-10E5530F01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A3969E80-A77B-49FC-9122-D89AFD5EE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849CA57-76BD-4CF2-80BA-D7A46A01B7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35E9085E-E730-4768-83D4-6CB7E98971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973272FE-A474-4CAE-8CA2-BCC8B476C3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C356DC-0993-4B36-B59E-7D0D72FCD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5132" y="172107"/>
            <a:ext cx="8180599" cy="3178728"/>
          </a:xfrm>
          <a:noFill/>
        </p:spPr>
        <p:txBody>
          <a:bodyPr anchor="ctr">
            <a:normAutofit/>
            <a:scene3d>
              <a:camera prst="obliqueBottomRight"/>
              <a:lightRig rig="threePt" dir="t"/>
            </a:scene3d>
          </a:bodyPr>
          <a:lstStyle/>
          <a:p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</a:rPr>
              <a:t>Information System for Widget Manufacturing Company </a:t>
            </a:r>
            <a:endParaRPr lang="en-GB" sz="4000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xmlns="" id="{E07981EA-05A6-437C-88D7-B377B92B03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5E3C750-986E-4769-B1AE-49289FBEE7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DBMS: An Intro to Database Management Systems – BMC Blogs">
            <a:extLst>
              <a:ext uri="{FF2B5EF4-FFF2-40B4-BE49-F238E27FC236}">
                <a16:creationId xmlns:a16="http://schemas.microsoft.com/office/drawing/2014/main" xmlns="" id="{1E8BC872-326B-4CBF-B272-C5282B1A6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801" y="2863505"/>
            <a:ext cx="6220591" cy="35546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227434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AFA67CD3-AB4E-4A7A-BEB8-53C445D8C4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07CF545F-9C2E-4446-97CD-AD92990C2B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561134-44A6-45BE-B5C3-7FAEE7FA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576" y="482276"/>
            <a:ext cx="10515555" cy="8567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300" b="1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Components of the System Recommended for </a:t>
            </a:r>
            <a:br>
              <a:rPr lang="en-GB" sz="2300" b="1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300" b="1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Widget Manufacturing, and Recommended Operating System</a:t>
            </a:r>
            <a: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3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5C4078-FF20-4661-836E-04D2EEAE9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1339064"/>
            <a:ext cx="6433769" cy="5419545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key components of a computer system are 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000000"/>
                </a:solidFill>
              </a:rPr>
              <a:t>CPU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000000"/>
                </a:solidFill>
              </a:rPr>
              <a:t>Input devices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000000"/>
                </a:solidFill>
              </a:rPr>
              <a:t>Output devices </a:t>
            </a:r>
          </a:p>
          <a:p>
            <a:pPr>
              <a:lnSpc>
                <a:spcPct val="100000"/>
              </a:lnSpc>
            </a:pPr>
            <a:r>
              <a:rPr lang="en-US" sz="1500" dirty="0">
                <a:solidFill>
                  <a:srgbClr val="000000"/>
                </a:solidFill>
              </a:rPr>
              <a:t>Storage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500" dirty="0">
                <a:latin typeface="Times New Roman" panose="02020603050405020304" pitchFamily="18" charset="0"/>
                <a:ea typeface="Calibri" panose="020F0502020204030204" pitchFamily="34" charset="0"/>
              </a:rPr>
              <a:t>The</a:t>
            </a:r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computer system will automatically perform various operations and calculations of data</a:t>
            </a:r>
            <a:endParaRPr lang="en-US" sz="15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r>
              <a:rPr lang="en-GB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recommended operating system for the widget manufacturing company is Apple OS X Server</a:t>
            </a:r>
            <a:endParaRPr lang="en-US" sz="1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will </a:t>
            </a:r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allow for greater alliance, power, and management of a business</a:t>
            </a:r>
          </a:p>
          <a:p>
            <a:pPr>
              <a:lnSpc>
                <a:spcPct val="100000"/>
              </a:lnSpc>
            </a:pPr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suggested application software is Enterprise Resource Planning (ERP)</a:t>
            </a:r>
            <a:endParaRPr lang="en-GB" sz="15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recommended utility software for the company are backup software, antivirus, and disk tools</a:t>
            </a:r>
            <a:endParaRPr lang="en-GB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GB" sz="1500" dirty="0">
              <a:solidFill>
                <a:srgbClr val="000000"/>
              </a:solidFill>
            </a:endParaRPr>
          </a:p>
        </p:txBody>
      </p:sp>
      <p:sp>
        <p:nvSpPr>
          <p:cNvPr id="30" name="Freeform 62">
            <a:extLst>
              <a:ext uri="{FF2B5EF4-FFF2-40B4-BE49-F238E27FC236}">
                <a16:creationId xmlns:a16="http://schemas.microsoft.com/office/drawing/2014/main" xmlns="" id="{339C8D78-A644-462F-B674-F440635E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/>
                </a:gs>
                <a:gs pos="23000">
                  <a:schemeClr val="accent1"/>
                </a:gs>
                <a:gs pos="83000">
                  <a:schemeClr val="accent5"/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2" descr="DBMS: An Intro to Database Management Systems – BMC Blogs">
            <a:extLst>
              <a:ext uri="{FF2B5EF4-FFF2-40B4-BE49-F238E27FC236}">
                <a16:creationId xmlns:a16="http://schemas.microsoft.com/office/drawing/2014/main" xmlns="" id="{94DC9821-F9D2-4BDA-AF8E-6167AFF3F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7" r="35296" b="1"/>
          <a:stretch/>
        </p:blipFill>
        <p:spPr bwMode="auto">
          <a:xfrm>
            <a:off x="8244157" y="1629089"/>
            <a:ext cx="3375158" cy="362002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732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561134-44A6-45BE-B5C3-7FAEE7FA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579" y="344556"/>
            <a:ext cx="7807273" cy="10734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300" b="1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and Network Needs and </a:t>
            </a:r>
            <a:br>
              <a:rPr lang="en-GB" sz="2300" b="1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300" b="1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Database Management System </a:t>
            </a:r>
            <a: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3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5C4078-FF20-4661-836E-04D2EEAE9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490" y="1099930"/>
            <a:ext cx="6625882" cy="5274366"/>
          </a:xfrm>
        </p:spPr>
        <p:txBody>
          <a:bodyPr anchor="ctr">
            <a:normAutofit/>
          </a:bodyPr>
          <a:lstStyle/>
          <a:p>
            <a:r>
              <a:rPr lang="en-GB" sz="1500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recommended network for widget manufacturing company is local area network (LAN) that allows computer connection with other computers</a:t>
            </a:r>
            <a:endParaRPr lang="en-US" sz="15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In future </a:t>
            </a:r>
            <a:r>
              <a:rPr lang="en-GB" sz="1500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company can build a wider network (WAN) in future according to its needs</a:t>
            </a:r>
            <a:endParaRPr lang="en-US" sz="15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1500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network will also allow the company to run its enterprise software ERP, integrated modules, and large programs that are related to the internal processes of the company</a:t>
            </a:r>
          </a:p>
          <a:p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database management system (DBMS) has the purpose of managing, sorting, and manipulating data</a:t>
            </a:r>
            <a:endParaRPr lang="en-US" sz="15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recommended database system for the company is MySQL system that is among the most recognized and trustable technologies in data management process</a:t>
            </a:r>
            <a:endParaRPr lang="en-US" sz="15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GB" sz="15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use of MySQL system will allow the company to make its systems powerful, fast, and secure</a:t>
            </a:r>
            <a:endParaRPr lang="en-US" sz="1500" dirty="0">
              <a:solidFill>
                <a:srgbClr val="000000"/>
              </a:solidFill>
            </a:endParaRPr>
          </a:p>
          <a:p>
            <a:endParaRPr lang="en-US" sz="1500" dirty="0">
              <a:solidFill>
                <a:srgbClr val="000000"/>
              </a:solidFill>
            </a:endParaRPr>
          </a:p>
          <a:p>
            <a:endParaRPr lang="en-GB" sz="1500" dirty="0">
              <a:solidFill>
                <a:srgbClr val="000000"/>
              </a:solidFill>
            </a:endParaRPr>
          </a:p>
        </p:txBody>
      </p:sp>
      <p:pic>
        <p:nvPicPr>
          <p:cNvPr id="5" name="Picture 2" descr="DBMS: An Intro to Database Management Systems – BMC Blogs">
            <a:extLst>
              <a:ext uri="{FF2B5EF4-FFF2-40B4-BE49-F238E27FC236}">
                <a16:creationId xmlns:a16="http://schemas.microsoft.com/office/drawing/2014/main" xmlns="" id="{94DC9821-F9D2-4BDA-AF8E-6167AFF3F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7" r="35296" b="1"/>
          <a:stretch/>
        </p:blipFill>
        <p:spPr bwMode="auto">
          <a:xfrm>
            <a:off x="7550930" y="1007165"/>
            <a:ext cx="3953850" cy="42406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3441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561134-44A6-45BE-B5C3-7FAEE7FA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087" y="813760"/>
            <a:ext cx="9682649" cy="79513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300" b="1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Database Management System  and Development of the Information System</a:t>
            </a:r>
            <a: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2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3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5C4078-FF20-4661-836E-04D2EEAE9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853" y="1391478"/>
            <a:ext cx="7513982" cy="5261113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database management system (DBMS) has the purpose of managing, sorting, and manipulating data</a:t>
            </a:r>
            <a:endParaRPr lang="en-US" sz="20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recommended database system for the company is MySQL system that is among the most recognized and trustable technologies in data management process</a:t>
            </a:r>
            <a:endParaRPr lang="en-US" sz="20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use of MySQL system will allow the company to make its systems powerful, fast, and secure</a:t>
            </a:r>
          </a:p>
          <a:p>
            <a:pPr>
              <a:lnSpc>
                <a:spcPct val="150000"/>
              </a:lnSpc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is being recommended to widget manufacturing company to develop its information system while paying attention to these components of the system for effective information development and sharing</a:t>
            </a:r>
            <a:endParaRPr lang="en-GB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company should develop its information system by using the transaction processing system, and knowledge management systems </a:t>
            </a:r>
            <a:endParaRPr lang="en-US" sz="2000" dirty="0">
              <a:solidFill>
                <a:srgbClr val="000000"/>
              </a:solidFill>
            </a:endParaRPr>
          </a:p>
          <a:p>
            <a:endParaRPr lang="en-GB" sz="2000" dirty="0">
              <a:solidFill>
                <a:srgbClr val="000000"/>
              </a:solidFill>
            </a:endParaRPr>
          </a:p>
        </p:txBody>
      </p:sp>
      <p:pic>
        <p:nvPicPr>
          <p:cNvPr id="5" name="Picture 2" descr="DBMS: An Intro to Database Management Systems – BMC Blogs">
            <a:extLst>
              <a:ext uri="{FF2B5EF4-FFF2-40B4-BE49-F238E27FC236}">
                <a16:creationId xmlns:a16="http://schemas.microsoft.com/office/drawing/2014/main" xmlns="" id="{94DC9821-F9D2-4BDA-AF8E-6167AFF3FC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7" r="35296" b="1"/>
          <a:stretch/>
        </p:blipFill>
        <p:spPr bwMode="auto">
          <a:xfrm>
            <a:off x="8244157" y="1629089"/>
            <a:ext cx="3375158" cy="362002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87138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AFA67CD3-AB4E-4A7A-BEB8-53C445D8C4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577125" y="3726"/>
            <a:ext cx="5614875" cy="6858000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07CF545F-9C2E-4446-97CD-AD92990C2B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E66E66-61D0-4859-A446-7508E2E34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070" y="1181200"/>
            <a:ext cx="8256104" cy="65980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3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Enterprise Integration of the New Information System and</a:t>
            </a:r>
            <a:br>
              <a:rPr lang="en-GB" sz="23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3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 for Company’s Utilization of Cloud Storage, and Internet Use</a:t>
            </a:r>
            <a:r>
              <a:rPr lang="en-GB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GB" sz="23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300" dirty="0">
              <a:solidFill>
                <a:srgbClr val="0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3798CA-C1D4-4E4C-8454-D2A8E5CB07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070" y="1424503"/>
            <a:ext cx="6762214" cy="4954009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new IT and ERP system recommended for the company will impose challenges for integration</a:t>
            </a:r>
          </a:p>
          <a:p>
            <a:pPr>
              <a:lnSpc>
                <a:spcPct val="150000"/>
              </a:lnSpc>
            </a:pPr>
            <a:r>
              <a:rPr lang="en-GB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is being recommended that widget manufacturing company use the service-oriented architecture (SOA) method for enterprise integration </a:t>
            </a:r>
            <a:endParaRPr lang="en-GB" sz="15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flexibility and loosely coupled nature of the SOA will make the switching of accounting system of the company cheaper and simpler</a:t>
            </a:r>
          </a:p>
          <a:p>
            <a:pPr>
              <a:lnSpc>
                <a:spcPct val="150000"/>
              </a:lnSpc>
            </a:pPr>
            <a:r>
              <a:rPr lang="en-GB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One Drive is being recommended for the company to use as the cloud storage</a:t>
            </a:r>
            <a:endParaRPr lang="en-GB" sz="15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allows to save notebooks to OneDrive and edit datafiles using Office docs</a:t>
            </a:r>
          </a:p>
          <a:p>
            <a:pPr>
              <a:lnSpc>
                <a:spcPct val="150000"/>
              </a:lnSpc>
            </a:pPr>
            <a:r>
              <a:rPr lang="en-GB" sz="15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use of the internet and World Wide Web (WWW) will allow the company to enhance its performance and presence in the business world</a:t>
            </a:r>
            <a:endParaRPr lang="en-GB" sz="1500" dirty="0">
              <a:solidFill>
                <a:srgbClr val="000000"/>
              </a:solidFill>
            </a:endParaRPr>
          </a:p>
        </p:txBody>
      </p:sp>
      <p:sp>
        <p:nvSpPr>
          <p:cNvPr id="34" name="Freeform 62">
            <a:extLst>
              <a:ext uri="{FF2B5EF4-FFF2-40B4-BE49-F238E27FC236}">
                <a16:creationId xmlns:a16="http://schemas.microsoft.com/office/drawing/2014/main" xmlns="" id="{339C8D78-A644-462F-B674-F440635E53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191562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6"/>
                </a:gs>
                <a:gs pos="23000">
                  <a:schemeClr val="accent6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2" descr="DBMS: An Intro to Database Management Systems – BMC Blogs">
            <a:extLst>
              <a:ext uri="{FF2B5EF4-FFF2-40B4-BE49-F238E27FC236}">
                <a16:creationId xmlns:a16="http://schemas.microsoft.com/office/drawing/2014/main" xmlns="" id="{0B1DDD81-B6A7-411D-BF8E-CC84870DB4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" t="6484" r="28429"/>
          <a:stretch/>
        </p:blipFill>
        <p:spPr bwMode="auto">
          <a:xfrm>
            <a:off x="8100821" y="1990592"/>
            <a:ext cx="3661831" cy="2897014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7252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9">
            <a:extLst>
              <a:ext uri="{FF2B5EF4-FFF2-40B4-BE49-F238E27FC236}">
                <a16:creationId xmlns:a16="http://schemas.microsoft.com/office/drawing/2014/main" xmlns="" id="{4351DFE5-F63D-4BE0-BDA9-E3EB88F01A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11">
            <a:extLst>
              <a:ext uri="{FF2B5EF4-FFF2-40B4-BE49-F238E27FC236}">
                <a16:creationId xmlns:a16="http://schemas.microsoft.com/office/drawing/2014/main" xmlns="" id="{02DD2BC0-6F29-4B4F-8D61-2DCF6D2E8E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C77803B-0367-4ADB-B58E-4CF2B031B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</a:rPr>
              <a:t>Cost of the New Information System </a:t>
            </a:r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37" name="Content Placeholder 3">
            <a:extLst>
              <a:ext uri="{FF2B5EF4-FFF2-40B4-BE49-F238E27FC236}">
                <a16:creationId xmlns:a16="http://schemas.microsoft.com/office/drawing/2014/main" xmlns="" id="{437ECDA0-1B92-4D03-8130-6E508044A8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210008"/>
              </p:ext>
            </p:extLst>
          </p:nvPr>
        </p:nvGraphicFramePr>
        <p:xfrm>
          <a:off x="463827" y="2753936"/>
          <a:ext cx="10681251" cy="3686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905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469</Words>
  <Application>Microsoft Office PowerPoint</Application>
  <PresentationFormat>Custom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Information System for Widget Manufacturing Company </vt:lpstr>
      <vt:lpstr>The Components of the System Recommended for  Widget Manufacturing, and Recommended Operating System </vt:lpstr>
      <vt:lpstr>Communication and Network Needs and  Database Management System  </vt:lpstr>
      <vt:lpstr>Database Management System  and Development of the Information System  </vt:lpstr>
      <vt:lpstr>Enterprise Integration of the New Information System and Plan for Company’s Utilization of Cloud Storage, and Internet Use  </vt:lpstr>
      <vt:lpstr>Cost of the New Information System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for Widget Manufacturing Company</dc:title>
  <dc:creator>sam</dc:creator>
  <cp:lastModifiedBy>sam</cp:lastModifiedBy>
  <cp:revision>2</cp:revision>
  <dcterms:created xsi:type="dcterms:W3CDTF">2020-10-21T11:01:40Z</dcterms:created>
  <dcterms:modified xsi:type="dcterms:W3CDTF">2020-10-21T11:31:25Z</dcterms:modified>
</cp:coreProperties>
</file>